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6" r:id="rId3"/>
    <p:sldId id="258" r:id="rId4"/>
    <p:sldId id="261" r:id="rId5"/>
    <p:sldId id="259" r:id="rId6"/>
    <p:sldId id="266" r:id="rId7"/>
    <p:sldId id="283" r:id="rId8"/>
    <p:sldId id="262" r:id="rId9"/>
    <p:sldId id="264" r:id="rId10"/>
    <p:sldId id="267" r:id="rId11"/>
    <p:sldId id="268" r:id="rId12"/>
    <p:sldId id="271" r:id="rId13"/>
    <p:sldId id="272" r:id="rId14"/>
    <p:sldId id="285" r:id="rId15"/>
    <p:sldId id="286" r:id="rId16"/>
    <p:sldId id="269" r:id="rId17"/>
    <p:sldId id="288" r:id="rId18"/>
    <p:sldId id="287" r:id="rId19"/>
    <p:sldId id="273" r:id="rId20"/>
    <p:sldId id="278" r:id="rId21"/>
    <p:sldId id="274" r:id="rId22"/>
    <p:sldId id="276" r:id="rId23"/>
    <p:sldId id="277" r:id="rId24"/>
    <p:sldId id="280" r:id="rId25"/>
    <p:sldId id="279" r:id="rId26"/>
    <p:sldId id="281" r:id="rId27"/>
    <p:sldId id="289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62" autoAdjust="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6BD40-98F4-4DC0-A906-CC91CE43B45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AD414-7496-4F2F-89DA-30F929EAA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6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প্রদর্শন করে। শিক্ষার্থীদের প্রশ্ন করতে হবে প্রথম ছবিতে কি দেখছো ? মানুষ কেন খায় ? শিশুগুলো এ অবস্থার 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? মহিলাটির গরু 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মোটাতাজ</a:t>
            </a:r>
            <a:r>
              <a:rPr lang="en-US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পরের ছবির গরুটি হাড্ডিসার কেন ? হাড্ডিসার গরুগুলোকে মোটাতাজা করতে কি করা উচিত ? শিক্ষার্থীদের সৃজনী মানুষিকতা বৃদ্ধি পাবে এবং শিক্ষার্থীদের কাছ থেকে উত্তর আসবে – তখনই পাঠ 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40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হবে।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67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7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দেখ- প্রথম ছবিতে কি করা হচ্ছে ? পরের ছবির গরুটি চামড়া কেমন ? এরপর ছবিটির চামড়া এমন কেন ? </a:t>
            </a:r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ট্রিগার সেট করা আছে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64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কর্তৃক চক বোর্ডের ব্যবহার – নাম ধরে এক জন একজন করে মোট ৩জন শিক্ষাথী দ্বারা বোর্ডে লিখে নিতে হবে। যেমন – অন্তু </a:t>
            </a:r>
            <a:r>
              <a:rPr lang="bn-BD" baseline="0" smtClean="0"/>
              <a:t>তুমি বোর্ডে </a:t>
            </a:r>
            <a:r>
              <a:rPr lang="bn-BD" baseline="0" dirty="0" smtClean="0"/>
              <a:t>লেখ তো পুষ্টি উপাদান গুলোর নাম লিখ তো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9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প্রদর্শন করে- প্রশ্ন করে শিক্ষার্থীর কাছে ফিটবেগ নিতে হবে। এরপর সাহায্য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0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...</a:t>
            </a:r>
            <a:endParaRPr lang="en-US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</a:t>
            </a:r>
            <a:r>
              <a:rPr lang="bn-BD" baseline="0" dirty="0" smtClean="0"/>
              <a:t> ক্লিকে শিখনফল প্রদর্শন করতে হবে। প্রয়োজনে যে কোন এক শিক্ষার্থী দ্বারা পড়াতে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5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প্রদর্শন করে প্রশ্ন করা হবে- ছবি গুলো খাদ্যের কোন জাতীয় পুষ্টি উপাদান ? এই উপাদান গুলো কি উপকার করে ? চলো দেখি ?</a:t>
            </a:r>
            <a:r>
              <a:rPr lang="en-US" baseline="0" dirty="0" smtClean="0"/>
              <a:t> </a:t>
            </a:r>
            <a:r>
              <a:rPr lang="bn-BD" dirty="0" smtClean="0"/>
              <a:t>ছবির</a:t>
            </a:r>
            <a:r>
              <a:rPr lang="bn-BD" baseline="0" dirty="0" smtClean="0"/>
              <a:t> গরুটির দেহ কেমন ? অসুস্থ্য মনে হচ্ছে  কি ? ট্রিগার সেট করা আছে ছবিতে ক্লিক করতে হবে। তবে কার্যকারীতা দেখা যাবে।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গুলো প্রদর্শন</a:t>
            </a:r>
            <a:r>
              <a:rPr lang="bn-BD" baseline="0" dirty="0" smtClean="0"/>
              <a:t> করে প্রশ্ন করা হবে- এগুলো খাদ্যের কোন জাতীয় পুষ্টি উপাদান ? এই পুষ্টি উপাদান গুলো কি কাজ করে ? চলো দেখি ।</a:t>
            </a:r>
            <a:r>
              <a:rPr lang="en-US" baseline="0" dirty="0" smtClean="0"/>
              <a:t> </a:t>
            </a:r>
            <a:r>
              <a:rPr lang="bn-BD" dirty="0" smtClean="0"/>
              <a:t>ছবিতে কি দেখছো ? প্রথম ছবির গরু দুটো কি করছে ? পরের ছবিতে</a:t>
            </a:r>
            <a:r>
              <a:rPr lang="bn-BD" baseline="0" dirty="0" smtClean="0"/>
              <a:t> কি দেখছ ? এই কাজ গুলো কি দূর্বল গরু দিয়ে করা সম্ভব ? কেন না 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গুলো প্রদর্শন</a:t>
            </a:r>
            <a:r>
              <a:rPr lang="bn-BD" baseline="0" dirty="0" smtClean="0"/>
              <a:t> করে প্রশ্ন করা হবে- এগুলো খাদ্যের কোন জাতীয় পুষ্টি উপাদান  হতে পারে? এবার এসো দেখি এই পুষ্টি উপাদান কি কাজ করে 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 গুলো প্রদর্শন</a:t>
            </a:r>
            <a:r>
              <a:rPr lang="bn-BD" baseline="0" dirty="0" smtClean="0"/>
              <a:t> করে প্রশ্ন করা হবে- এগুলো খাদ্যের কোন জাতীয় পুষ্টি উপাদান  হতে পারে? এবার এসো দেখি এই পুষ্টি উপাদান কি কাজ করে 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4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AD414-7496-4F2F-89DA-30F929EAA9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9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1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ED52-C9A4-47E5-A296-A9CB9951707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16AB-4383-4596-B5D4-B7FDC421B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19800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স্লাইডে ট্রিগার সেট করা আছে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1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889"/>
            <a:ext cx="3178990" cy="219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937000"/>
            <a:ext cx="3048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066800" y="609600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0843" y="249626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6567868" y="2452718"/>
            <a:ext cx="1037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366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4"/>
          <p:cNvSpPr/>
          <p:nvPr/>
        </p:nvSpPr>
        <p:spPr>
          <a:xfrm>
            <a:off x="6412047" y="2209800"/>
            <a:ext cx="1477837" cy="11909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30" y="3953329"/>
            <a:ext cx="3048001" cy="20463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67500" y="601980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3013463"/>
            <a:ext cx="5273862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 বা চর্বি জাতীয় 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0104" y="3018460"/>
            <a:ext cx="4950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জাতীয় পুষ্টি 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7"/>
          <a:stretch/>
        </p:blipFill>
        <p:spPr>
          <a:xfrm>
            <a:off x="472582" y="152400"/>
            <a:ext cx="3249861" cy="2275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3" y="3656578"/>
            <a:ext cx="3316804" cy="2287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47" y="228600"/>
            <a:ext cx="3264829" cy="2252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44064"/>
            <a:ext cx="3413604" cy="2275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9930" y="2514600"/>
            <a:ext cx="1985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 ঘাস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7681" y="2514600"/>
            <a:ext cx="223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পাতা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003" y="5957847"/>
            <a:ext cx="3212411" cy="59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 সবজির খোসা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6096000"/>
            <a:ext cx="128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" y="76200"/>
            <a:ext cx="8991600" cy="6705600"/>
          </a:xfrm>
          <a:prstGeom prst="flowChartAlternateProces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1" y="463199"/>
            <a:ext cx="3761074" cy="201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3387"/>
            <a:ext cx="3679841" cy="200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" y="3514207"/>
            <a:ext cx="3656490" cy="187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3352800" y="2209800"/>
            <a:ext cx="2086896" cy="131532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13344" y="2286000"/>
            <a:ext cx="944656" cy="106615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9200" y="5638800"/>
            <a:ext cx="7086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 পদার্থ (</a:t>
            </a:r>
            <a:r>
              <a:rPr lang="bn-BD" sz="2400" b="1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ফসফরাস, সোডিয়াম, ক্যালসিয়াম, ম্যাগনেসিয়াম, দস্তা, লৌহ, ম্যাংগানিজ কপার ও কোবাল্ট</a:t>
            </a:r>
            <a:r>
              <a:rPr lang="bn-BD" sz="3600" b="1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জাতীয় পুষ্টি </a:t>
            </a:r>
            <a:r>
              <a:rPr lang="bn-BD" sz="3600" b="1" dirty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b="1" dirty="0">
              <a:ln/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23390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 ঘাস</a:t>
            </a:r>
            <a:endParaRPr lang="en-US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168914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 মিশ্রিত উদ্ভিদজাত খাদ্য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Curved Connector 24"/>
          <p:cNvCxnSpPr/>
          <p:nvPr/>
        </p:nvCxnSpPr>
        <p:spPr>
          <a:xfrm>
            <a:off x="2205118" y="4168915"/>
            <a:ext cx="3170923" cy="434616"/>
          </a:xfrm>
          <a:prstGeom prst="curvedConnector5">
            <a:avLst>
              <a:gd name="adj1" fmla="val 1773"/>
              <a:gd name="adj2" fmla="val -235540"/>
              <a:gd name="adj3" fmla="val 76383"/>
            </a:avLst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tx2">
              <a:lumMod val="75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466" y="228600"/>
            <a:ext cx="8864599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2"/>
          <a:stretch/>
        </p:blipFill>
        <p:spPr>
          <a:xfrm>
            <a:off x="5943600" y="228600"/>
            <a:ext cx="2895600" cy="213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21137" r="45581" b="34102"/>
          <a:stretch/>
        </p:blipFill>
        <p:spPr>
          <a:xfrm>
            <a:off x="178926" y="284137"/>
            <a:ext cx="2873416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6" y="4107525"/>
            <a:ext cx="2980248" cy="205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1600200" y="3173775"/>
            <a:ext cx="5638800" cy="6362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ln/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গবাদী পশুর বিশুদ্ধ পানির উৎস</a:t>
            </a:r>
            <a:endParaRPr lang="en-US" sz="4000" b="1" dirty="0">
              <a:ln/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25" y="4191000"/>
            <a:ext cx="3056465" cy="210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97802" y="2283542"/>
            <a:ext cx="277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অগভীর নলকুপ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2283542"/>
            <a:ext cx="187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8474" y="5992193"/>
            <a:ext cx="128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6602" y="6120825"/>
            <a:ext cx="277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রসাল কাঁচা ঘাস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6"/>
            <a:ext cx="5621374" cy="421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5161943"/>
            <a:ext cx="6858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দেহকে সুস্থ্য ও সবল রাখতে সহায়তা করে।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998186"/>
            <a:ext cx="8077200" cy="6600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পুষ্টি উপাদানের কার্যকারিতা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198" y="4415683"/>
            <a:ext cx="487679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ক্ষয়পুরণ ও বৃদ্ধিসাধন করে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0887" y="116483"/>
            <a:ext cx="7467600" cy="1752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এবার আমরা পুষ্টি উপাদানগুলোর কার্যকারিতা জেনে নেই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935">
              <a:schemeClr val="bg1">
                <a:lumMod val="95000"/>
              </a:schemeClr>
            </a:gs>
            <a:gs pos="99000">
              <a:schemeClr val="bg1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749538"/>
            <a:ext cx="8077200" cy="584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শক্তি বৃদ্ধি, তাপ উৎপাদন ও সংরক্ষণ করে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0"/>
            <a:ext cx="8077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বৃদ্ধি ও কর্ম ক্ষমতা বাড়ায়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880238"/>
            <a:ext cx="7086600" cy="73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কোষ্ঠ কাঠিন্য দূর করে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6000" r="12603" b="7000"/>
          <a:stretch/>
        </p:blipFill>
        <p:spPr>
          <a:xfrm>
            <a:off x="1905000" y="653715"/>
            <a:ext cx="5334000" cy="407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04800"/>
            <a:ext cx="78486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পুষ্টি উপাদানের কার্যকারিতা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534" y="76200"/>
            <a:ext cx="8881534" cy="6705600"/>
          </a:xfrm>
          <a:prstGeom prst="roundRect">
            <a:avLst>
              <a:gd name="adj" fmla="val 858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" y="140331"/>
            <a:ext cx="426203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9" y="3249791"/>
            <a:ext cx="4236912" cy="23557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6096000"/>
            <a:ext cx="80772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 বা স্নেহ জাতীয় পুষ্টি উপাদানের কার্যকারিতা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155" y="431967"/>
            <a:ext cx="3790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 তাপ ও কর্মশক্তি বৃদ্ধি করে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2330" y="4092714"/>
            <a:ext cx="401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চর্মরোগ প্রতিরোধ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5" t="6469" r="4680" b="32072"/>
          <a:stretch/>
        </p:blipFill>
        <p:spPr>
          <a:xfrm>
            <a:off x="2077052" y="3402190"/>
            <a:ext cx="2286000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>
                <a:lumMod val="95000"/>
              </a:schemeClr>
            </a:gs>
            <a:gs pos="99000">
              <a:schemeClr val="bg1"/>
            </a:gs>
            <a:gs pos="100000">
              <a:srgbClr val="0070C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84957"/>
            <a:ext cx="7162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জাতীয় পুষ্টি উপাদানের কার্যকারিতা</a:t>
            </a:r>
            <a:endParaRPr lang="en-US" sz="4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54" y="317938"/>
            <a:ext cx="5831139" cy="364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1363221" y="4003843"/>
            <a:ext cx="6341446" cy="1353097"/>
          </a:xfrm>
          <a:prstGeom prst="roundRect">
            <a:avLst>
              <a:gd name="adj" fmla="val 1735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চামড়া, হাড় ও দাতেঁর গঠন ও সুস্থ্যতা রক্ষার জন্য ভিটামিন “ডি” সহায়তা করে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3221" y="4042717"/>
            <a:ext cx="6341446" cy="1295400"/>
          </a:xfrm>
          <a:prstGeom prst="roundRect">
            <a:avLst>
              <a:gd name="adj" fmla="val 1735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“এ” রোগ প্রতিরোধক হিসাবে কাজ করে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1">
                <a:lumMod val="95000"/>
              </a:schemeClr>
            </a:gs>
            <a:gs pos="99000">
              <a:schemeClr val="bg1"/>
            </a:gs>
            <a:gs pos="100000">
              <a:schemeClr val="accent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176878" y="3024522"/>
            <a:ext cx="2714043" cy="1938560"/>
          </a:xfrm>
          <a:custGeom>
            <a:avLst/>
            <a:gdLst>
              <a:gd name="connsiteX0" fmla="*/ 0 w 2714043"/>
              <a:gd name="connsiteY0" fmla="*/ 969280 h 1938560"/>
              <a:gd name="connsiteX1" fmla="*/ 1357022 w 2714043"/>
              <a:gd name="connsiteY1" fmla="*/ 0 h 1938560"/>
              <a:gd name="connsiteX2" fmla="*/ 2714044 w 2714043"/>
              <a:gd name="connsiteY2" fmla="*/ 969280 h 1938560"/>
              <a:gd name="connsiteX3" fmla="*/ 1357022 w 2714043"/>
              <a:gd name="connsiteY3" fmla="*/ 1938560 h 1938560"/>
              <a:gd name="connsiteX4" fmla="*/ 0 w 2714043"/>
              <a:gd name="connsiteY4" fmla="*/ 969280 h 19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043" h="1938560">
                <a:moveTo>
                  <a:pt x="0" y="969280"/>
                </a:moveTo>
                <a:cubicBezTo>
                  <a:pt x="0" y="433961"/>
                  <a:pt x="607559" y="0"/>
                  <a:pt x="1357022" y="0"/>
                </a:cubicBezTo>
                <a:cubicBezTo>
                  <a:pt x="2106485" y="0"/>
                  <a:pt x="2714044" y="433961"/>
                  <a:pt x="2714044" y="969280"/>
                </a:cubicBezTo>
                <a:cubicBezTo>
                  <a:pt x="2714044" y="1504599"/>
                  <a:pt x="2106485" y="1938560"/>
                  <a:pt x="1357022" y="1938560"/>
                </a:cubicBezTo>
                <a:cubicBezTo>
                  <a:pt x="607559" y="1938560"/>
                  <a:pt x="0" y="1504599"/>
                  <a:pt x="0" y="969280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342" tIns="339776" rIns="453342" bIns="339776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b="0" i="0" u="none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 পদার্থ </a:t>
            </a:r>
            <a:endParaRPr lang="en-US" sz="4400" b="0" i="0" u="none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 rot="5322564">
            <a:off x="4401553" y="2500889"/>
            <a:ext cx="212274" cy="659111"/>
          </a:xfrm>
          <a:custGeom>
            <a:avLst/>
            <a:gdLst>
              <a:gd name="connsiteX0" fmla="*/ 0 w 212274"/>
              <a:gd name="connsiteY0" fmla="*/ 131822 h 659110"/>
              <a:gd name="connsiteX1" fmla="*/ 106137 w 212274"/>
              <a:gd name="connsiteY1" fmla="*/ 131822 h 659110"/>
              <a:gd name="connsiteX2" fmla="*/ 106137 w 212274"/>
              <a:gd name="connsiteY2" fmla="*/ 0 h 659110"/>
              <a:gd name="connsiteX3" fmla="*/ 212274 w 212274"/>
              <a:gd name="connsiteY3" fmla="*/ 329555 h 659110"/>
              <a:gd name="connsiteX4" fmla="*/ 106137 w 212274"/>
              <a:gd name="connsiteY4" fmla="*/ 659110 h 659110"/>
              <a:gd name="connsiteX5" fmla="*/ 106137 w 212274"/>
              <a:gd name="connsiteY5" fmla="*/ 527288 h 659110"/>
              <a:gd name="connsiteX6" fmla="*/ 0 w 212274"/>
              <a:gd name="connsiteY6" fmla="*/ 527288 h 659110"/>
              <a:gd name="connsiteX7" fmla="*/ 0 w 212274"/>
              <a:gd name="connsiteY7" fmla="*/ 131822 h 65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74" h="659110">
                <a:moveTo>
                  <a:pt x="212273" y="527288"/>
                </a:moveTo>
                <a:lnTo>
                  <a:pt x="106137" y="527288"/>
                </a:lnTo>
                <a:lnTo>
                  <a:pt x="106137" y="659110"/>
                </a:lnTo>
                <a:lnTo>
                  <a:pt x="1" y="329555"/>
                </a:lnTo>
                <a:lnTo>
                  <a:pt x="106137" y="0"/>
                </a:lnTo>
                <a:lnTo>
                  <a:pt x="106137" y="131822"/>
                </a:lnTo>
                <a:lnTo>
                  <a:pt x="212273" y="131822"/>
                </a:lnTo>
                <a:lnTo>
                  <a:pt x="212273" y="527288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683" tIns="131822" rIns="-2" bIns="13182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24189" y="685797"/>
            <a:ext cx="2714043" cy="1938560"/>
          </a:xfrm>
          <a:custGeom>
            <a:avLst/>
            <a:gdLst>
              <a:gd name="connsiteX0" fmla="*/ 0 w 2714043"/>
              <a:gd name="connsiteY0" fmla="*/ 969280 h 1938560"/>
              <a:gd name="connsiteX1" fmla="*/ 1357022 w 2714043"/>
              <a:gd name="connsiteY1" fmla="*/ 0 h 1938560"/>
              <a:gd name="connsiteX2" fmla="*/ 2714044 w 2714043"/>
              <a:gd name="connsiteY2" fmla="*/ 969280 h 1938560"/>
              <a:gd name="connsiteX3" fmla="*/ 1357022 w 2714043"/>
              <a:gd name="connsiteY3" fmla="*/ 1938560 h 1938560"/>
              <a:gd name="connsiteX4" fmla="*/ 0 w 2714043"/>
              <a:gd name="connsiteY4" fmla="*/ 969280 h 19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043" h="1938560">
                <a:moveTo>
                  <a:pt x="0" y="969280"/>
                </a:moveTo>
                <a:cubicBezTo>
                  <a:pt x="0" y="433961"/>
                  <a:pt x="607559" y="0"/>
                  <a:pt x="1357022" y="0"/>
                </a:cubicBezTo>
                <a:cubicBezTo>
                  <a:pt x="2106485" y="0"/>
                  <a:pt x="2714044" y="433961"/>
                  <a:pt x="2714044" y="969280"/>
                </a:cubicBezTo>
                <a:cubicBezTo>
                  <a:pt x="2714044" y="1504599"/>
                  <a:pt x="2106485" y="1938560"/>
                  <a:pt x="1357022" y="1938560"/>
                </a:cubicBezTo>
                <a:cubicBezTo>
                  <a:pt x="607559" y="1938560"/>
                  <a:pt x="0" y="1504599"/>
                  <a:pt x="0" y="969280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8102" tIns="324536" rIns="438102" bIns="3245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 নতুন টিস্যু উৎপাদনে সহায়তা করে</a:t>
            </a:r>
            <a:endPara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 rot="1606212">
            <a:off x="5717125" y="4320679"/>
            <a:ext cx="235940" cy="659110"/>
          </a:xfrm>
          <a:custGeom>
            <a:avLst/>
            <a:gdLst>
              <a:gd name="connsiteX0" fmla="*/ 0 w 235940"/>
              <a:gd name="connsiteY0" fmla="*/ 131822 h 659110"/>
              <a:gd name="connsiteX1" fmla="*/ 117970 w 235940"/>
              <a:gd name="connsiteY1" fmla="*/ 131822 h 659110"/>
              <a:gd name="connsiteX2" fmla="*/ 117970 w 235940"/>
              <a:gd name="connsiteY2" fmla="*/ 0 h 659110"/>
              <a:gd name="connsiteX3" fmla="*/ 235940 w 235940"/>
              <a:gd name="connsiteY3" fmla="*/ 329555 h 659110"/>
              <a:gd name="connsiteX4" fmla="*/ 117970 w 235940"/>
              <a:gd name="connsiteY4" fmla="*/ 659110 h 659110"/>
              <a:gd name="connsiteX5" fmla="*/ 117970 w 235940"/>
              <a:gd name="connsiteY5" fmla="*/ 527288 h 659110"/>
              <a:gd name="connsiteX6" fmla="*/ 0 w 235940"/>
              <a:gd name="connsiteY6" fmla="*/ 527288 h 659110"/>
              <a:gd name="connsiteX7" fmla="*/ 0 w 235940"/>
              <a:gd name="connsiteY7" fmla="*/ 131822 h 65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940" h="659110">
                <a:moveTo>
                  <a:pt x="0" y="131822"/>
                </a:moveTo>
                <a:lnTo>
                  <a:pt x="117970" y="131822"/>
                </a:lnTo>
                <a:lnTo>
                  <a:pt x="117970" y="0"/>
                </a:lnTo>
                <a:lnTo>
                  <a:pt x="235940" y="329555"/>
                </a:lnTo>
                <a:lnTo>
                  <a:pt x="117970" y="659110"/>
                </a:lnTo>
                <a:lnTo>
                  <a:pt x="117970" y="527288"/>
                </a:lnTo>
                <a:lnTo>
                  <a:pt x="0" y="527288"/>
                </a:lnTo>
                <a:lnTo>
                  <a:pt x="0" y="131822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1821" rIns="70782" bIns="13182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91194" y="4343402"/>
            <a:ext cx="2714043" cy="1938560"/>
          </a:xfrm>
          <a:custGeom>
            <a:avLst/>
            <a:gdLst>
              <a:gd name="connsiteX0" fmla="*/ 0 w 2714043"/>
              <a:gd name="connsiteY0" fmla="*/ 969280 h 1938560"/>
              <a:gd name="connsiteX1" fmla="*/ 1357022 w 2714043"/>
              <a:gd name="connsiteY1" fmla="*/ 0 h 1938560"/>
              <a:gd name="connsiteX2" fmla="*/ 2714044 w 2714043"/>
              <a:gd name="connsiteY2" fmla="*/ 969280 h 1938560"/>
              <a:gd name="connsiteX3" fmla="*/ 1357022 w 2714043"/>
              <a:gd name="connsiteY3" fmla="*/ 1938560 h 1938560"/>
              <a:gd name="connsiteX4" fmla="*/ 0 w 2714043"/>
              <a:gd name="connsiteY4" fmla="*/ 969280 h 19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043" h="1938560">
                <a:moveTo>
                  <a:pt x="0" y="969280"/>
                </a:moveTo>
                <a:cubicBezTo>
                  <a:pt x="0" y="433961"/>
                  <a:pt x="607559" y="0"/>
                  <a:pt x="1357022" y="0"/>
                </a:cubicBezTo>
                <a:cubicBezTo>
                  <a:pt x="2106485" y="0"/>
                  <a:pt x="2714044" y="433961"/>
                  <a:pt x="2714044" y="969280"/>
                </a:cubicBezTo>
                <a:cubicBezTo>
                  <a:pt x="2714044" y="1504599"/>
                  <a:pt x="2106485" y="1938560"/>
                  <a:pt x="1357022" y="1938560"/>
                </a:cubicBezTo>
                <a:cubicBezTo>
                  <a:pt x="607559" y="1938560"/>
                  <a:pt x="0" y="1504599"/>
                  <a:pt x="0" y="969280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8102" tIns="324536" rIns="438102" bIns="3245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হাড়, দাঁতের গঠন ও </a:t>
            </a:r>
            <a:r>
              <a:rPr lang="en-US" sz="3200" b="0" kern="120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bn-BD" sz="32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সাধন করে</a:t>
            </a:r>
            <a:endPara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 rot="19880449">
            <a:off x="3192028" y="4342253"/>
            <a:ext cx="202740" cy="659110"/>
          </a:xfrm>
          <a:custGeom>
            <a:avLst/>
            <a:gdLst>
              <a:gd name="connsiteX0" fmla="*/ 0 w 202739"/>
              <a:gd name="connsiteY0" fmla="*/ 131822 h 659110"/>
              <a:gd name="connsiteX1" fmla="*/ 101370 w 202739"/>
              <a:gd name="connsiteY1" fmla="*/ 131822 h 659110"/>
              <a:gd name="connsiteX2" fmla="*/ 101370 w 202739"/>
              <a:gd name="connsiteY2" fmla="*/ 0 h 659110"/>
              <a:gd name="connsiteX3" fmla="*/ 202739 w 202739"/>
              <a:gd name="connsiteY3" fmla="*/ 329555 h 659110"/>
              <a:gd name="connsiteX4" fmla="*/ 101370 w 202739"/>
              <a:gd name="connsiteY4" fmla="*/ 659110 h 659110"/>
              <a:gd name="connsiteX5" fmla="*/ 101370 w 202739"/>
              <a:gd name="connsiteY5" fmla="*/ 527288 h 659110"/>
              <a:gd name="connsiteX6" fmla="*/ 0 w 202739"/>
              <a:gd name="connsiteY6" fmla="*/ 527288 h 659110"/>
              <a:gd name="connsiteX7" fmla="*/ 0 w 202739"/>
              <a:gd name="connsiteY7" fmla="*/ 131822 h 65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739" h="659110">
                <a:moveTo>
                  <a:pt x="202738" y="527288"/>
                </a:moveTo>
                <a:lnTo>
                  <a:pt x="101369" y="527288"/>
                </a:lnTo>
                <a:lnTo>
                  <a:pt x="101369" y="659110"/>
                </a:lnTo>
                <a:lnTo>
                  <a:pt x="1" y="329555"/>
                </a:lnTo>
                <a:lnTo>
                  <a:pt x="101369" y="0"/>
                </a:lnTo>
                <a:lnTo>
                  <a:pt x="101369" y="131822"/>
                </a:lnTo>
                <a:lnTo>
                  <a:pt x="202738" y="131822"/>
                </a:lnTo>
                <a:lnTo>
                  <a:pt x="202738" y="527288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21" tIns="131821" rIns="1" bIns="13182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85805" y="4386039"/>
            <a:ext cx="2714043" cy="1938560"/>
          </a:xfrm>
          <a:custGeom>
            <a:avLst/>
            <a:gdLst>
              <a:gd name="connsiteX0" fmla="*/ 0 w 2714043"/>
              <a:gd name="connsiteY0" fmla="*/ 969280 h 1938560"/>
              <a:gd name="connsiteX1" fmla="*/ 1357022 w 2714043"/>
              <a:gd name="connsiteY1" fmla="*/ 0 h 1938560"/>
              <a:gd name="connsiteX2" fmla="*/ 2714044 w 2714043"/>
              <a:gd name="connsiteY2" fmla="*/ 969280 h 1938560"/>
              <a:gd name="connsiteX3" fmla="*/ 1357022 w 2714043"/>
              <a:gd name="connsiteY3" fmla="*/ 1938560 h 1938560"/>
              <a:gd name="connsiteX4" fmla="*/ 0 w 2714043"/>
              <a:gd name="connsiteY4" fmla="*/ 969280 h 19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043" h="1938560">
                <a:moveTo>
                  <a:pt x="0" y="969280"/>
                </a:moveTo>
                <a:cubicBezTo>
                  <a:pt x="0" y="433961"/>
                  <a:pt x="607559" y="0"/>
                  <a:pt x="1357022" y="0"/>
                </a:cubicBezTo>
                <a:cubicBezTo>
                  <a:pt x="2106485" y="0"/>
                  <a:pt x="2714044" y="433961"/>
                  <a:pt x="2714044" y="969280"/>
                </a:cubicBezTo>
                <a:cubicBezTo>
                  <a:pt x="2714044" y="1504599"/>
                  <a:pt x="2106485" y="1938560"/>
                  <a:pt x="1357022" y="1938560"/>
                </a:cubicBezTo>
                <a:cubicBezTo>
                  <a:pt x="607559" y="1938560"/>
                  <a:pt x="0" y="1504599"/>
                  <a:pt x="0" y="969280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8102" tIns="324536" rIns="438102" bIns="3245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জমাট বাঁধতে সাহায্য করে</a:t>
            </a:r>
            <a:endPara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3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6705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2065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 বোর্ড ব্যবহার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371600"/>
            <a:ext cx="7848600" cy="74623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পশুর পুষ্টি উপাদান গুলোর নাম লিখ।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90800"/>
            <a:ext cx="1981200" cy="66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124200"/>
            <a:ext cx="1981200" cy="66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657600"/>
            <a:ext cx="444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 বা স্নেহ জাতীয় পদার্থ 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514600"/>
            <a:ext cx="1981200" cy="66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endParaRPr lang="en-US" sz="4000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793" y="3276600"/>
            <a:ext cx="2496207" cy="66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 পদার্থ </a:t>
            </a:r>
            <a:endParaRPr lang="en-US" sz="4000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956080"/>
            <a:ext cx="1981200" cy="61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4000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5029200"/>
            <a:ext cx="88392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48000" y="5257800"/>
            <a:ext cx="5791200" cy="122182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পুষ্টি উপাদানগুলো সুষম খাদ্যে আনুপাতিক হারে বিদ্যমান থাকে।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"/>
          <a:stretch/>
        </p:blipFill>
        <p:spPr>
          <a:xfrm>
            <a:off x="98816" y="4365486"/>
            <a:ext cx="2949184" cy="234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581400"/>
            <a:ext cx="7620000" cy="1905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bn-BD" sz="4000" b="1" dirty="0" smtClean="0">
                <a:ln w="76200"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 w="76200"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5867400"/>
            <a:ext cx="41148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b="1" cap="none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1">
                <a:lumMod val="0"/>
                <a:lumOff val="100000"/>
              </a:schemeClr>
            </a:gs>
            <a:gs pos="100000">
              <a:srgbClr val="CC00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304800"/>
            <a:ext cx="3810000" cy="6096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111621"/>
            <a:ext cx="42672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কাকে বলে 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64431"/>
            <a:ext cx="7010400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পুষ্টি উপাদান কোন কোন উৎস থেকে পাওয়া যায়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87" y="298938"/>
            <a:ext cx="1571625" cy="2167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373898"/>
            <a:ext cx="1571625" cy="21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52400" y="152400"/>
            <a:ext cx="8839200" cy="65532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10811"/>
          <a:stretch/>
        </p:blipFill>
        <p:spPr>
          <a:xfrm>
            <a:off x="263964" y="585815"/>
            <a:ext cx="3612135" cy="3275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8138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02" y="793534"/>
            <a:ext cx="3813698" cy="2860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762000" y="3861525"/>
            <a:ext cx="2362069" cy="71047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ধানের খড়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4600" y="3695989"/>
            <a:ext cx="1971861" cy="66874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334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আশঁ জাতীয় শুষ্ক খাদ্য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94000">
              <a:schemeClr val="accent4">
                <a:lumMod val="45000"/>
                <a:lumOff val="55000"/>
              </a:schemeClr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78" y="205836"/>
            <a:ext cx="3624916" cy="2211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2" y="3588959"/>
            <a:ext cx="3587126" cy="2211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5081139" y="3505200"/>
            <a:ext cx="3804994" cy="237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0"/>
          <a:stretch/>
        </p:blipFill>
        <p:spPr>
          <a:xfrm>
            <a:off x="315662" y="255657"/>
            <a:ext cx="3674169" cy="218049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1000" y="2541657"/>
            <a:ext cx="1987804" cy="6587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 ঘাস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0" y="2541657"/>
            <a:ext cx="1987804" cy="6587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4396" y="5943600"/>
            <a:ext cx="1987804" cy="6587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1396" y="5943600"/>
            <a:ext cx="1987804" cy="6587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8817" y="2743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আশঁ জাতীয় রসাল খাদ্য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6">
                <a:lumMod val="0"/>
                <a:lumOff val="100000"/>
              </a:schemeClr>
            </a:gs>
            <a:gs pos="98400">
              <a:srgbClr val="CC00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3529222" cy="2646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381000" y="2721391"/>
            <a:ext cx="2743200" cy="6858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ভূট্টা ভাঙ্গা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26" y="170361"/>
            <a:ext cx="3505274" cy="262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5867400" y="2765450"/>
            <a:ext cx="2743200" cy="6858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ডালের খোসা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5943600"/>
            <a:ext cx="2743200" cy="6858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গমের ভূসি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43600" y="5943600"/>
            <a:ext cx="2743200" cy="6858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 ভাঙ্গা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b="17450"/>
          <a:stretch/>
        </p:blipFill>
        <p:spPr>
          <a:xfrm>
            <a:off x="127000" y="3352800"/>
            <a:ext cx="3403600" cy="2626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6" y="3429000"/>
            <a:ext cx="3505274" cy="254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3411992" y="2302290"/>
            <a:ext cx="2226807" cy="18887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দানা জাতীয় খাদ্য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21" grpId="0" animBg="1"/>
      <p:bldP spid="2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1">
                <a:lumMod val="0"/>
                <a:lumOff val="100000"/>
              </a:schemeClr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304800"/>
            <a:ext cx="3810000" cy="6096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6784" y="3429000"/>
            <a:ext cx="6705600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গবাদী পশুর কর্মক্ষমতা ও শক্তি উৎপাদন বৃদ্ধির জন্য কোন কোন পুষ্টি উপাদান প্রয়োজন, তা জোড়ায় আলোচনা করে লিখ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5"/>
          <a:stretch/>
        </p:blipFill>
        <p:spPr>
          <a:xfrm>
            <a:off x="388143" y="304800"/>
            <a:ext cx="1662113" cy="1999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5"/>
          <a:stretch/>
        </p:blipFill>
        <p:spPr>
          <a:xfrm>
            <a:off x="7105467" y="328246"/>
            <a:ext cx="1662113" cy="19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lumMod val="0"/>
                <a:lumOff val="100000"/>
              </a:schemeClr>
            </a:gs>
            <a:gs pos="100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1538" r="28846" b="8975"/>
          <a:stretch/>
        </p:blipFill>
        <p:spPr>
          <a:xfrm>
            <a:off x="450515" y="702443"/>
            <a:ext cx="3048000" cy="325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9600" y="4267200"/>
            <a:ext cx="7772400" cy="19389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দু’টোর মধ্যে কী কী পার্থক্য দেখতে পাচ্ছ এবং এসকল পার্থক্যের কারণ কী কী হতে পারে তা দলে আলোচনা করে তুলে ধর?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6"/>
          <a:stretch/>
        </p:blipFill>
        <p:spPr>
          <a:xfrm>
            <a:off x="5562600" y="702443"/>
            <a:ext cx="3005699" cy="325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00400" y="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lumMod val="0"/>
                <a:lumOff val="100000"/>
              </a:schemeClr>
            </a:gs>
            <a:gs pos="100000">
              <a:srgbClr val="FF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533400"/>
            <a:ext cx="3124200" cy="584775"/>
          </a:xfrm>
          <a:prstGeom prst="rect">
            <a:avLst/>
          </a:prstGeom>
          <a:gradFill>
            <a:gsLst>
              <a:gs pos="0">
                <a:srgbClr val="7030A0"/>
              </a:gs>
              <a:gs pos="6000">
                <a:srgbClr val="FFC000"/>
              </a:gs>
              <a:gs pos="16000">
                <a:schemeClr val="accent2">
                  <a:lumMod val="5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</a:t>
            </a:r>
            <a:endParaRPr lang="en-US" sz="3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1824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পশু খাদ্যে ............ পুষ্টি উপাদান থাকা দরকার।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920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আঁশ জাতীয় পুষ্টি উপাদান শুষ্ক ও ..........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362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পুষ্টি উপাদান সমৃদ্ধ খাদ্য কে ............... খাদ্য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073688"/>
            <a:ext cx="1905000" cy="584775"/>
          </a:xfrm>
          <a:prstGeom prst="rect">
            <a:avLst/>
          </a:prstGeom>
          <a:gradFill>
            <a:gsLst>
              <a:gs pos="0">
                <a:srgbClr val="7030A0"/>
              </a:gs>
              <a:gs pos="6000">
                <a:srgbClr val="FFC000"/>
              </a:gs>
              <a:gs pos="16000">
                <a:schemeClr val="accent2">
                  <a:lumMod val="5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 কর-</a:t>
            </a:r>
            <a:endParaRPr lang="en-US" sz="3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27169"/>
              </p:ext>
            </p:extLst>
          </p:nvPr>
        </p:nvGraphicFramePr>
        <p:xfrm>
          <a:off x="381000" y="3754120"/>
          <a:ext cx="8229600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বামপাশ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ডানপাশ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ডাল, খৈল, শুঁটকি গুঁড়া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কাঁচা ঘাস,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মুলা, গাজর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গম ভাঙ্গা, ভুট্টা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ভাঙ্গা, খৈল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দানা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জাতীয় খাদ্য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আঁশ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জাতীয় পুষ্টি উপাদান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06945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endParaRPr lang="en-US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597" y="1708405"/>
            <a:ext cx="118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রসাল</a:t>
            </a:r>
            <a:endParaRPr lang="en-US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269516"/>
            <a:ext cx="118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endParaRPr lang="en-US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691466" y="5410200"/>
            <a:ext cx="914400" cy="4572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62400" y="5308602"/>
            <a:ext cx="914400" cy="52493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38600" y="4648200"/>
            <a:ext cx="204046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7" grpId="0"/>
      <p:bldP spid="8" grpId="0"/>
      <p:bldP spid="12" grpId="0" animBg="1"/>
      <p:bldP spid="6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2438400" cy="2438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3124200"/>
            <a:ext cx="6705600" cy="2743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জানামতে, তোমার এলাকায় গবাদী পশুর খাদ্য তালিকায় কী কী পুষ্টি উপাদান বিদ্যমান থাকে, সেগুলোর উৎস কী তার একটি প্রতিবেদন তৈরী কর।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76200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4000" b="1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এ পর্যন্তই, সবাই ভাল থেক</a:t>
            </a:r>
            <a:endParaRPr lang="en-US" sz="4000" b="1" dirty="0">
              <a:ln w="13462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333" y="3276600"/>
            <a:ext cx="7620000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4000" b="1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32798">
                      <a:srgbClr val="00B050"/>
                    </a:gs>
                    <a:gs pos="83196">
                      <a:srgbClr val="00B0F0"/>
                    </a:gs>
                    <a:gs pos="23000">
                      <a:srgbClr val="CC00FF"/>
                    </a:gs>
                    <a:gs pos="48799">
                      <a:srgbClr val="C00000"/>
                    </a:gs>
                    <a:gs pos="69000">
                      <a:srgbClr val="FFFF00"/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n w="13462">
                <a:solidFill>
                  <a:schemeClr val="accent6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32798">
                    <a:srgbClr val="00B050"/>
                  </a:gs>
                  <a:gs pos="83196">
                    <a:srgbClr val="00B0F0"/>
                  </a:gs>
                  <a:gs pos="23000">
                    <a:srgbClr val="CC00FF"/>
                  </a:gs>
                  <a:gs pos="48799">
                    <a:srgbClr val="C00000"/>
                  </a:gs>
                  <a:gs pos="69000">
                    <a:srgbClr val="FFFF00"/>
                  </a:gs>
                  <a:gs pos="97000">
                    <a:schemeClr val="accent6">
                      <a:lumMod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0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693053" y="3496004"/>
            <a:ext cx="3924579" cy="287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0" t="13647" r="9976" b="4471"/>
          <a:stretch/>
        </p:blipFill>
        <p:spPr>
          <a:xfrm>
            <a:off x="5050692" y="3606567"/>
            <a:ext cx="3924579" cy="279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8849" r="7419"/>
          <a:stretch/>
        </p:blipFill>
        <p:spPr>
          <a:xfrm>
            <a:off x="1096868" y="295415"/>
            <a:ext cx="3116947" cy="30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r="7334"/>
          <a:stretch/>
        </p:blipFill>
        <p:spPr>
          <a:xfrm>
            <a:off x="5050692" y="321169"/>
            <a:ext cx="3779932" cy="303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340" y="64477"/>
            <a:ext cx="8991600" cy="6734908"/>
          </a:xfrm>
          <a:prstGeom prst="roundRect">
            <a:avLst>
              <a:gd name="adj" fmla="val 1301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" y="2079486"/>
            <a:ext cx="8458200" cy="287351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spc="50" dirty="0" smtClean="0">
                <a:ln w="0"/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 পুষ্টি উপাদান</a:t>
            </a:r>
            <a:endParaRPr lang="en-US" sz="4000" b="1" spc="50" dirty="0">
              <a:ln w="0"/>
              <a:solidFill>
                <a:schemeClr val="bg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650" y="2133600"/>
            <a:ext cx="8763000" cy="403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180697"/>
            <a:ext cx="5105400" cy="5342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...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7848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 পুষ্টি উপাদান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8077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উপাদানগুলোর উৎস বর্ণনা করতে পারবে।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930" y="4707674"/>
            <a:ext cx="8045669" cy="11597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পশুর পুষ্টি উপাদানের কার্যকারিতা ব্যাখ্যা করতে পারবে।</a:t>
            </a:r>
            <a:endParaRPr lang="en-US" sz="4000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152400"/>
            <a:ext cx="2133600" cy="3818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752600" y="457216"/>
            <a:ext cx="4617524" cy="2310215"/>
            <a:chOff x="1023649" y="3529143"/>
            <a:chExt cx="7224365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80" t="35570" r="29690" b="36355"/>
            <a:stretch/>
          </p:blipFill>
          <p:spPr>
            <a:xfrm>
              <a:off x="1023649" y="3997128"/>
              <a:ext cx="2046409" cy="1346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53333" r="22499" b="1111"/>
            <a:stretch/>
          </p:blipFill>
          <p:spPr>
            <a:xfrm>
              <a:off x="6434308" y="4187020"/>
              <a:ext cx="1813706" cy="8082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261" y="3529143"/>
              <a:ext cx="4279392" cy="2743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223142" y="3199726"/>
            <a:ext cx="8636546" cy="2525790"/>
            <a:chOff x="152400" y="3417810"/>
            <a:chExt cx="8636546" cy="25257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264" y="3443538"/>
              <a:ext cx="2401402" cy="2500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481" y="3417810"/>
              <a:ext cx="2500465" cy="2500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483799"/>
              <a:ext cx="2520349" cy="2459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ight Arrow 16"/>
            <p:cNvSpPr/>
            <p:nvPr/>
          </p:nvSpPr>
          <p:spPr>
            <a:xfrm>
              <a:off x="2481091" y="4372853"/>
              <a:ext cx="668641" cy="70016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778639" y="4394643"/>
              <a:ext cx="591485" cy="67837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95202" y="2474419"/>
            <a:ext cx="1432444" cy="3844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খাদ্য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356" y="5791200"/>
            <a:ext cx="8352118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দৈহিক </a:t>
            </a:r>
            <a:r>
              <a:rPr lang="bn-BD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বৃদ্ধি, পুষ্টিসাধন, ক্ষয়পুরণ ও রোগ প্রতিরোধ ক্ষমতা জন্মায়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49381" y="222595"/>
            <a:ext cx="276225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609" y="102172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692" y="2819400"/>
            <a:ext cx="7112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খাওয়ালে কী কী উপকার পাওয়া যায়?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582" y="6450833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মগ্রিক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 কি বলে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1" y="270791"/>
            <a:ext cx="3321308" cy="231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9109" r="9471" b="26757"/>
          <a:stretch/>
        </p:blipFill>
        <p:spPr>
          <a:xfrm>
            <a:off x="5252071" y="270790"/>
            <a:ext cx="3358529" cy="223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0" y="3664874"/>
            <a:ext cx="3325199" cy="226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7665" r="872" b="30679"/>
          <a:stretch/>
        </p:blipFill>
        <p:spPr>
          <a:xfrm>
            <a:off x="5149337" y="3780552"/>
            <a:ext cx="3563996" cy="225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8601" y="3134614"/>
            <a:ext cx="8077200" cy="5844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035" y="2365252"/>
            <a:ext cx="131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4395" y="2365252"/>
            <a:ext cx="1261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খৈল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943600"/>
            <a:ext cx="3593411" cy="74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শুটকি মাছের গুঁড়া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94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8115" y="173065"/>
            <a:ext cx="8991600" cy="6705600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5" y="288896"/>
            <a:ext cx="3446255" cy="228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43" y="427200"/>
            <a:ext cx="3161145" cy="210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4" y="3333663"/>
            <a:ext cx="3557043" cy="266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45" y="3363856"/>
            <a:ext cx="2990717" cy="243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64119" y="2654868"/>
            <a:ext cx="4620815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227" y="2456444"/>
            <a:ext cx="1299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0500" y="2531435"/>
            <a:ext cx="1248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6001446"/>
            <a:ext cx="130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1175" y="6070333"/>
            <a:ext cx="236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চালের কুঁড়া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832</Words>
  <Application>Microsoft Office PowerPoint</Application>
  <PresentationFormat>On-screen Show (4:3)</PresentationFormat>
  <Paragraphs>137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21</cp:lastModifiedBy>
  <cp:revision>298</cp:revision>
  <dcterms:created xsi:type="dcterms:W3CDTF">2015-06-01T12:33:48Z</dcterms:created>
  <dcterms:modified xsi:type="dcterms:W3CDTF">2016-08-06T10:01:07Z</dcterms:modified>
</cp:coreProperties>
</file>